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handoutMasterIdLst>
    <p:handoutMasterId r:id="rId37"/>
  </p:handoutMasterIdLst>
  <p:sldIdLst>
    <p:sldId id="256" r:id="rId5"/>
    <p:sldId id="314" r:id="rId6"/>
    <p:sldId id="337" r:id="rId7"/>
    <p:sldId id="324" r:id="rId8"/>
    <p:sldId id="323" r:id="rId9"/>
    <p:sldId id="300" r:id="rId10"/>
    <p:sldId id="310" r:id="rId11"/>
    <p:sldId id="318" r:id="rId12"/>
    <p:sldId id="325" r:id="rId13"/>
    <p:sldId id="309" r:id="rId14"/>
    <p:sldId id="305" r:id="rId15"/>
    <p:sldId id="320" r:id="rId16"/>
    <p:sldId id="326" r:id="rId17"/>
    <p:sldId id="327" r:id="rId18"/>
    <p:sldId id="335" r:id="rId19"/>
    <p:sldId id="315" r:id="rId20"/>
    <p:sldId id="321" r:id="rId21"/>
    <p:sldId id="334" r:id="rId22"/>
    <p:sldId id="316" r:id="rId23"/>
    <p:sldId id="330" r:id="rId24"/>
    <p:sldId id="282" r:id="rId25"/>
    <p:sldId id="328" r:id="rId26"/>
    <p:sldId id="307" r:id="rId27"/>
    <p:sldId id="329" r:id="rId28"/>
    <p:sldId id="332" r:id="rId29"/>
    <p:sldId id="275" r:id="rId30"/>
    <p:sldId id="331" r:id="rId31"/>
    <p:sldId id="333" r:id="rId32"/>
    <p:sldId id="336" r:id="rId33"/>
    <p:sldId id="308" r:id="rId34"/>
    <p:sldId id="27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588" autoAdjust="0"/>
  </p:normalViewPr>
  <p:slideViewPr>
    <p:cSldViewPr snapToGrid="0">
      <p:cViewPr varScale="1">
        <p:scale>
          <a:sx n="86" d="100"/>
          <a:sy n="86" d="100"/>
        </p:scale>
        <p:origin x="562" y="72"/>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4/14/2023</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4/14/2023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now witnessing the Dunning-Kruger effect in action and scale never seen before 😅</a:t>
            </a:r>
          </a:p>
          <a:p>
            <a:r>
              <a:rPr lang="en-US" dirty="0"/>
              <a:t>Remember - AI won't take your job but people who are "experts" in AI will 😉</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5</a:t>
            </a:fld>
            <a:endParaRPr lang="en-US" dirty="0"/>
          </a:p>
        </p:txBody>
      </p:sp>
    </p:spTree>
    <p:extLst>
      <p:ext uri="{BB962C8B-B14F-4D97-AF65-F5344CB8AC3E}">
        <p14:creationId xmlns:p14="http://schemas.microsoft.com/office/powerpoint/2010/main" val="1567594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9</a:t>
            </a:fld>
            <a:endParaRPr lang="en-US" dirty="0"/>
          </a:p>
        </p:txBody>
      </p:sp>
    </p:spTree>
    <p:extLst>
      <p:ext uri="{BB962C8B-B14F-4D97-AF65-F5344CB8AC3E}">
        <p14:creationId xmlns:p14="http://schemas.microsoft.com/office/powerpoint/2010/main" val="371344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are visually oriented animals with approximately 55% of our cortex is dedicated to processing visual stimuli.</a:t>
            </a:r>
          </a:p>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US"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10</a:t>
            </a:fld>
            <a:endParaRPr lang="en-US" dirty="0"/>
          </a:p>
        </p:txBody>
      </p:sp>
    </p:spTree>
    <p:extLst>
      <p:ext uri="{BB962C8B-B14F-4D97-AF65-F5344CB8AC3E}">
        <p14:creationId xmlns:p14="http://schemas.microsoft.com/office/powerpoint/2010/main" val="3801246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2642849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13</a:t>
            </a:fld>
            <a:endParaRPr lang="en-US" dirty="0"/>
          </a:p>
        </p:txBody>
      </p:sp>
    </p:spTree>
    <p:extLst>
      <p:ext uri="{BB962C8B-B14F-4D97-AF65-F5344CB8AC3E}">
        <p14:creationId xmlns:p14="http://schemas.microsoft.com/office/powerpoint/2010/main" val="1063391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14</a:t>
            </a:fld>
            <a:endParaRPr lang="en-US" dirty="0"/>
          </a:p>
        </p:txBody>
      </p:sp>
    </p:spTree>
    <p:extLst>
      <p:ext uri="{BB962C8B-B14F-4D97-AF65-F5344CB8AC3E}">
        <p14:creationId xmlns:p14="http://schemas.microsoft.com/office/powerpoint/2010/main" val="2052981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Raleway" pitchFamily="2" charset="0"/>
              </a:rPr>
              <a:t>fabricate images and videos to the point where you won’t be able to tell what’s real and what’s not.</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26</a:t>
            </a:fld>
            <a:endParaRPr lang="en-US" dirty="0"/>
          </a:p>
        </p:txBody>
      </p:sp>
    </p:spTree>
    <p:extLst>
      <p:ext uri="{BB962C8B-B14F-4D97-AF65-F5344CB8AC3E}">
        <p14:creationId xmlns:p14="http://schemas.microsoft.com/office/powerpoint/2010/main" val="1924499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a:t>2023</a:t>
            </a:r>
            <a:endParaRPr lang="en-US" dirty="0"/>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a:t>2023</a:t>
            </a:r>
            <a:endParaRPr lang="en-US" dirty="0"/>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a:t>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dev.to/wassimchegha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mobile.twitter.com/svpino/status/1639235649705492480" TargetMode="Externa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 Id="rId4" Type="http://schemas.openxmlformats.org/officeDocument/2006/relationships/image" Target="../media/image25.jp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29.jpe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four cacti in pots">
            <a:extLst>
              <a:ext uri="{FF2B5EF4-FFF2-40B4-BE49-F238E27FC236}">
                <a16:creationId xmlns:a16="http://schemas.microsoft.com/office/drawing/2014/main" id="{BF9CB5A5-086A-4BC4-A3F9-0BFA2C0AEED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354563"/>
            <a:ext cx="11274552" cy="5943600"/>
          </a:xfr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58724" y="559837"/>
            <a:ext cx="10807882" cy="2090057"/>
          </a:xfrm>
        </p:spPr>
        <p:txBody>
          <a:bodyPr>
            <a:normAutofit fontScale="90000"/>
          </a:bodyPr>
          <a:lstStyle/>
          <a:p>
            <a:pPr algn="ctr"/>
            <a:r>
              <a:rPr lang="en-US" i="0" dirty="0">
                <a:solidFill>
                  <a:srgbClr val="6F7287"/>
                </a:solidFill>
                <a:effectLst/>
                <a:latin typeface="Neue Plak"/>
              </a:rPr>
              <a:t>Integrating visual communication and storytelling in Software Engineering without being a pixel-pusher</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05664" y="5344510"/>
            <a:ext cx="3167636" cy="647673"/>
          </a:xfrm>
        </p:spPr>
        <p:txBody>
          <a:bodyPr>
            <a:normAutofit fontScale="92500" lnSpcReduction="10000"/>
          </a:bodyPr>
          <a:lstStyle/>
          <a:p>
            <a:endParaRPr lang="en-US" dirty="0"/>
          </a:p>
          <a:p>
            <a:r>
              <a:rPr lang="en-US" dirty="0"/>
              <a:t>                                              Vaishnavi V</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1" y="365125"/>
            <a:ext cx="10376451" cy="1325563"/>
          </a:xfrm>
        </p:spPr>
        <p:txBody>
          <a:bodyPr>
            <a:normAutofit/>
          </a:bodyPr>
          <a:lstStyle/>
          <a:p>
            <a:r>
              <a:rPr lang="en-US" dirty="0"/>
              <a:t>George Miller’s Magical Number of Immediate Memory </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805071" y="1690688"/>
            <a:ext cx="10754138" cy="4653954"/>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3070187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Examples</a:t>
            </a:r>
          </a:p>
        </p:txBody>
      </p:sp>
    </p:spTree>
    <p:extLst>
      <p:ext uri="{BB962C8B-B14F-4D97-AF65-F5344CB8AC3E}">
        <p14:creationId xmlns:p14="http://schemas.microsoft.com/office/powerpoint/2010/main" val="2393761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Privacy</a:t>
            </a:r>
          </a:p>
        </p:txBody>
      </p:sp>
      <p:pic>
        <p:nvPicPr>
          <p:cNvPr id="4" name="Picture 3">
            <a:extLst>
              <a:ext uri="{FF2B5EF4-FFF2-40B4-BE49-F238E27FC236}">
                <a16:creationId xmlns:a16="http://schemas.microsoft.com/office/drawing/2014/main" id="{0A143760-6D15-61B4-4EFA-0E2ACC487D37}"/>
              </a:ext>
            </a:extLst>
          </p:cNvPr>
          <p:cNvPicPr>
            <a:picLocks noChangeAspect="1"/>
          </p:cNvPicPr>
          <p:nvPr/>
        </p:nvPicPr>
        <p:blipFill>
          <a:blip r:embed="rId4"/>
          <a:stretch>
            <a:fillRect/>
          </a:stretch>
        </p:blipFill>
        <p:spPr>
          <a:xfrm>
            <a:off x="1028261" y="1920109"/>
            <a:ext cx="10135478" cy="3017782"/>
          </a:xfrm>
          <a:prstGeom prst="rect">
            <a:avLst/>
          </a:prstGeom>
        </p:spPr>
      </p:pic>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338554"/>
          </a:xfrm>
          <a:prstGeom prst="rect">
            <a:avLst/>
          </a:prstGeom>
          <a:noFill/>
        </p:spPr>
        <p:txBody>
          <a:bodyPr wrap="square" rtlCol="0">
            <a:spAutoFit/>
          </a:bodyPr>
          <a:lstStyle/>
          <a:p>
            <a:r>
              <a:rPr lang="en-CA" sz="1600" dirty="0"/>
              <a:t>Source : Medium blog</a:t>
            </a:r>
          </a:p>
        </p:txBody>
      </p:sp>
    </p:spTree>
    <p:extLst>
      <p:ext uri="{BB962C8B-B14F-4D97-AF65-F5344CB8AC3E}">
        <p14:creationId xmlns:p14="http://schemas.microsoft.com/office/powerpoint/2010/main" val="2304625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721F7-0A02-0725-2CFC-4CECBDF76476}"/>
              </a:ext>
            </a:extLst>
          </p:cNvPr>
          <p:cNvSpPr txBox="1"/>
          <p:nvPr/>
        </p:nvSpPr>
        <p:spPr>
          <a:xfrm>
            <a:off x="9541564" y="6271591"/>
            <a:ext cx="2524539" cy="338554"/>
          </a:xfrm>
          <a:prstGeom prst="rect">
            <a:avLst/>
          </a:prstGeom>
          <a:noFill/>
        </p:spPr>
        <p:txBody>
          <a:bodyPr wrap="square" rtlCol="0">
            <a:spAutoFit/>
          </a:bodyPr>
          <a:lstStyle/>
          <a:p>
            <a:r>
              <a:rPr lang="en-CA" sz="1600" dirty="0"/>
              <a:t>Source :</a:t>
            </a:r>
            <a:r>
              <a:rPr lang="en-CA" sz="1600" i="0" u="none" strike="noStrike" dirty="0">
                <a:effectLst/>
                <a:latin typeface="-apple-system"/>
                <a:hlinkClick r:id="rId3"/>
              </a:rPr>
              <a:t>Wassim </a:t>
            </a:r>
            <a:r>
              <a:rPr lang="en-CA" sz="1600" i="0" u="none" strike="noStrike" dirty="0" err="1">
                <a:effectLst/>
                <a:latin typeface="-apple-system"/>
                <a:hlinkClick r:id="rId3"/>
              </a:rPr>
              <a:t>Chegham</a:t>
            </a:r>
            <a:endParaRPr lang="en-CA" sz="1600" dirty="0"/>
          </a:p>
        </p:txBody>
      </p:sp>
      <p:pic>
        <p:nvPicPr>
          <p:cNvPr id="2052" name="Picture 4">
            <a:extLst>
              <a:ext uri="{FF2B5EF4-FFF2-40B4-BE49-F238E27FC236}">
                <a16:creationId xmlns:a16="http://schemas.microsoft.com/office/drawing/2014/main" id="{DB36132D-A136-4ADE-4440-A8C82FB4D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351198" cy="661164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3624A864-B9FC-7824-11F5-77DD65695D5D}"/>
              </a:ext>
            </a:extLst>
          </p:cNvPr>
          <p:cNvSpPr>
            <a:spLocks noGrp="1"/>
          </p:cNvSpPr>
          <p:nvPr>
            <p:ph type="title"/>
          </p:nvPr>
        </p:nvSpPr>
        <p:spPr>
          <a:xfrm>
            <a:off x="9541564" y="2161499"/>
            <a:ext cx="2166732" cy="422676"/>
          </a:xfrm>
        </p:spPr>
        <p:txBody>
          <a:bodyPr/>
          <a:lstStyle/>
          <a:p>
            <a:r>
              <a:rPr lang="en-CA" sz="2400" dirty="0"/>
              <a:t>ELI5</a:t>
            </a:r>
          </a:p>
        </p:txBody>
      </p:sp>
    </p:spTree>
    <p:extLst>
      <p:ext uri="{BB962C8B-B14F-4D97-AF65-F5344CB8AC3E}">
        <p14:creationId xmlns:p14="http://schemas.microsoft.com/office/powerpoint/2010/main" val="650379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API</a:t>
            </a:r>
          </a:p>
        </p:txBody>
      </p:sp>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215444"/>
          </a:xfrm>
          <a:prstGeom prst="rect">
            <a:avLst/>
          </a:prstGeom>
          <a:noFill/>
        </p:spPr>
        <p:txBody>
          <a:bodyPr wrap="square" rtlCol="0">
            <a:spAutoFit/>
          </a:bodyPr>
          <a:lstStyle/>
          <a:p>
            <a:r>
              <a:rPr lang="en-CA" sz="800" dirty="0"/>
              <a:t>Source :</a:t>
            </a:r>
          </a:p>
        </p:txBody>
      </p:sp>
      <p:pic>
        <p:nvPicPr>
          <p:cNvPr id="24" name="Picture 23">
            <a:extLst>
              <a:ext uri="{FF2B5EF4-FFF2-40B4-BE49-F238E27FC236}">
                <a16:creationId xmlns:a16="http://schemas.microsoft.com/office/drawing/2014/main" id="{5239EFCB-F45E-DA4E-D320-81BCF578D1F9}"/>
              </a:ext>
            </a:extLst>
          </p:cNvPr>
          <p:cNvPicPr>
            <a:picLocks noChangeAspect="1"/>
          </p:cNvPicPr>
          <p:nvPr/>
        </p:nvPicPr>
        <p:blipFill>
          <a:blip r:embed="rId3"/>
          <a:stretch>
            <a:fillRect/>
          </a:stretch>
        </p:blipFill>
        <p:spPr>
          <a:xfrm>
            <a:off x="1868557" y="931634"/>
            <a:ext cx="7620000" cy="5715000"/>
          </a:xfrm>
          <a:prstGeom prst="rect">
            <a:avLst/>
          </a:prstGeom>
        </p:spPr>
      </p:pic>
    </p:spTree>
    <p:extLst>
      <p:ext uri="{BB962C8B-B14F-4D97-AF65-F5344CB8AC3E}">
        <p14:creationId xmlns:p14="http://schemas.microsoft.com/office/powerpoint/2010/main" val="4261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Not this!</a:t>
            </a:r>
          </a:p>
        </p:txBody>
      </p:sp>
    </p:spTree>
    <p:extLst>
      <p:ext uri="{BB962C8B-B14F-4D97-AF65-F5344CB8AC3E}">
        <p14:creationId xmlns:p14="http://schemas.microsoft.com/office/powerpoint/2010/main" val="684990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7D55A6AC-149A-C979-2331-D2447C2A52D9}"/>
              </a:ext>
            </a:extLst>
          </p:cNvPr>
          <p:cNvPicPr>
            <a:picLocks noGrp="1" noChangeAspect="1"/>
          </p:cNvPicPr>
          <p:nvPr>
            <p:ph type="pic" sz="quarter" idx="13"/>
          </p:nvPr>
        </p:nvPicPr>
        <p:blipFill>
          <a:blip r:embed="rId2"/>
          <a:srcRect t="23641" b="23641"/>
          <a:stretch>
            <a:fillRect/>
          </a:stretch>
        </p:blipFill>
        <p:spPr>
          <a:xfrm>
            <a:off x="458724" y="457200"/>
            <a:ext cx="11274552" cy="6122504"/>
          </a:xfrm>
        </p:spPr>
      </p:pic>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6807088" y="3954802"/>
            <a:ext cx="3722914" cy="928151"/>
          </a:xfrm>
        </p:spPr>
        <p:txBody>
          <a:bodyPr/>
          <a:lstStyle/>
          <a:p>
            <a:r>
              <a:rPr lang="en-CA" dirty="0"/>
              <a:t>Colors?</a:t>
            </a:r>
          </a:p>
        </p:txBody>
      </p:sp>
    </p:spTree>
    <p:extLst>
      <p:ext uri="{BB962C8B-B14F-4D97-AF65-F5344CB8AC3E}">
        <p14:creationId xmlns:p14="http://schemas.microsoft.com/office/powerpoint/2010/main" val="3295082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8248262" y="3905106"/>
            <a:ext cx="3722914" cy="928151"/>
          </a:xfrm>
        </p:spPr>
        <p:txBody>
          <a:bodyPr/>
          <a:lstStyle/>
          <a:p>
            <a:r>
              <a:rPr lang="en-CA" dirty="0"/>
              <a:t>Colors?</a:t>
            </a:r>
          </a:p>
        </p:txBody>
      </p:sp>
      <p:pic>
        <p:nvPicPr>
          <p:cNvPr id="19" name="Picture 18">
            <a:extLst>
              <a:ext uri="{FF2B5EF4-FFF2-40B4-BE49-F238E27FC236}">
                <a16:creationId xmlns:a16="http://schemas.microsoft.com/office/drawing/2014/main" id="{900DFFDC-A14F-E227-5204-978BC48F9471}"/>
              </a:ext>
            </a:extLst>
          </p:cNvPr>
          <p:cNvPicPr>
            <a:picLocks noChangeAspect="1"/>
          </p:cNvPicPr>
          <p:nvPr/>
        </p:nvPicPr>
        <p:blipFill>
          <a:blip r:embed="rId2"/>
          <a:stretch>
            <a:fillRect/>
          </a:stretch>
        </p:blipFill>
        <p:spPr>
          <a:xfrm>
            <a:off x="1978090" y="487425"/>
            <a:ext cx="7211898" cy="5883150"/>
          </a:xfrm>
          <a:prstGeom prst="rect">
            <a:avLst/>
          </a:prstGeom>
        </p:spPr>
      </p:pic>
    </p:spTree>
    <p:extLst>
      <p:ext uri="{BB962C8B-B14F-4D97-AF65-F5344CB8AC3E}">
        <p14:creationId xmlns:p14="http://schemas.microsoft.com/office/powerpoint/2010/main" val="4001485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Manual Of Me</a:t>
            </a:r>
          </a:p>
        </p:txBody>
      </p:sp>
    </p:spTree>
    <p:extLst>
      <p:ext uri="{BB962C8B-B14F-4D97-AF65-F5344CB8AC3E}">
        <p14:creationId xmlns:p14="http://schemas.microsoft.com/office/powerpoint/2010/main" val="3482127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pic>
        <p:nvPicPr>
          <p:cNvPr id="4" name="Picture 3">
            <a:extLst>
              <a:ext uri="{FF2B5EF4-FFF2-40B4-BE49-F238E27FC236}">
                <a16:creationId xmlns:a16="http://schemas.microsoft.com/office/drawing/2014/main" id="{B033BDF5-E01F-9D36-0FAC-DFD7E6841C54}"/>
              </a:ext>
            </a:extLst>
          </p:cNvPr>
          <p:cNvPicPr>
            <a:picLocks noChangeAspect="1"/>
          </p:cNvPicPr>
          <p:nvPr/>
        </p:nvPicPr>
        <p:blipFill>
          <a:blip r:embed="rId3"/>
          <a:stretch>
            <a:fillRect/>
          </a:stretch>
        </p:blipFill>
        <p:spPr>
          <a:xfrm>
            <a:off x="3002012" y="2066276"/>
            <a:ext cx="6187976" cy="3322608"/>
          </a:xfrm>
          <a:prstGeom prst="rect">
            <a:avLst/>
          </a:prstGeom>
        </p:spPr>
      </p:pic>
    </p:spTree>
    <p:extLst>
      <p:ext uri="{BB962C8B-B14F-4D97-AF65-F5344CB8AC3E}">
        <p14:creationId xmlns:p14="http://schemas.microsoft.com/office/powerpoint/2010/main" val="1410124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Penguin Dataset</a:t>
            </a:r>
            <a:endParaRPr lang="en-US" dirty="0"/>
          </a:p>
        </p:txBody>
      </p:sp>
      <p:pic>
        <p:nvPicPr>
          <p:cNvPr id="2050" name="Picture 2" descr="Image">
            <a:extLst>
              <a:ext uri="{FF2B5EF4-FFF2-40B4-BE49-F238E27FC236}">
                <a16:creationId xmlns:a16="http://schemas.microsoft.com/office/drawing/2014/main" id="{AB42B06F-69BD-E482-7869-576380287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332" y="1806080"/>
            <a:ext cx="6859479" cy="44082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FCA805-1C0E-4E9A-7ECD-43C612AF96C2}"/>
              </a:ext>
            </a:extLst>
          </p:cNvPr>
          <p:cNvSpPr txBox="1"/>
          <p:nvPr/>
        </p:nvSpPr>
        <p:spPr>
          <a:xfrm>
            <a:off x="6995604" y="2032987"/>
            <a:ext cx="4330438" cy="4247317"/>
          </a:xfrm>
          <a:prstGeom prst="rect">
            <a:avLst/>
          </a:prstGeom>
          <a:noFill/>
        </p:spPr>
        <p:txBody>
          <a:bodyPr wrap="square" rtlCol="0">
            <a:spAutoFit/>
          </a:bodyPr>
          <a:lstStyle/>
          <a:p>
            <a:r>
              <a:rPr lang="en-US" sz="2800" b="1" dirty="0"/>
              <a:t>Goal</a:t>
            </a:r>
            <a:r>
              <a:rPr lang="en-US" sz="2800" dirty="0"/>
              <a:t> </a:t>
            </a:r>
          </a:p>
          <a:p>
            <a:endParaRPr lang="en-US" sz="2800" dirty="0"/>
          </a:p>
          <a:p>
            <a:r>
              <a:rPr lang="en-US" sz="2800" dirty="0"/>
              <a:t>Determine the species of a penguin</a:t>
            </a:r>
          </a:p>
          <a:p>
            <a:r>
              <a:rPr lang="en-US" sz="2800" dirty="0"/>
              <a:t>Parameters :</a:t>
            </a:r>
          </a:p>
          <a:p>
            <a:r>
              <a:rPr lang="en-US" sz="2800" dirty="0"/>
              <a:t>• Culmen length </a:t>
            </a:r>
          </a:p>
          <a:p>
            <a:r>
              <a:rPr lang="en-US" sz="2800" dirty="0"/>
              <a:t>• Culmen depth </a:t>
            </a:r>
          </a:p>
          <a:p>
            <a:r>
              <a:rPr lang="en-US" sz="2800" dirty="0"/>
              <a:t>• Flipper length </a:t>
            </a:r>
          </a:p>
          <a:p>
            <a:r>
              <a:rPr lang="en-US" sz="2800" dirty="0"/>
              <a:t>• Body mass</a:t>
            </a:r>
          </a:p>
          <a:p>
            <a:endParaRPr lang="en-CA" dirty="0"/>
          </a:p>
        </p:txBody>
      </p:sp>
      <p:sp>
        <p:nvSpPr>
          <p:cNvPr id="5" name="TextBox 4">
            <a:extLst>
              <a:ext uri="{FF2B5EF4-FFF2-40B4-BE49-F238E27FC236}">
                <a16:creationId xmlns:a16="http://schemas.microsoft.com/office/drawing/2014/main" id="{22ADA209-240B-14B9-9F22-99263E3D505E}"/>
              </a:ext>
            </a:extLst>
          </p:cNvPr>
          <p:cNvSpPr txBox="1"/>
          <p:nvPr/>
        </p:nvSpPr>
        <p:spPr>
          <a:xfrm>
            <a:off x="8993081" y="6489577"/>
            <a:ext cx="2485745" cy="369332"/>
          </a:xfrm>
          <a:prstGeom prst="rect">
            <a:avLst/>
          </a:prstGeom>
          <a:noFill/>
        </p:spPr>
        <p:txBody>
          <a:bodyPr wrap="square" rtlCol="0">
            <a:spAutoFit/>
          </a:bodyPr>
          <a:lstStyle/>
          <a:p>
            <a:r>
              <a:rPr lang="en-CA" dirty="0"/>
              <a:t>Source : </a:t>
            </a:r>
            <a:r>
              <a:rPr lang="en-CA" dirty="0">
                <a:hlinkClick r:id="rId3"/>
              </a:rPr>
              <a:t>Twitter</a:t>
            </a:r>
            <a:r>
              <a:rPr lang="en-CA" dirty="0"/>
              <a:t> </a:t>
            </a:r>
          </a:p>
        </p:txBody>
      </p:sp>
      <p:pic>
        <p:nvPicPr>
          <p:cNvPr id="1026" name="Picture 2" descr="Allison Horst on Twitter: &quot;If you're like me &amp;amp; asked “What is a penguin  culmen?”, here's an illustration representing how culmen length &amp;amp; depth  were measured for this study (thanks Dr. Gorman">
            <a:extLst>
              <a:ext uri="{FF2B5EF4-FFF2-40B4-BE49-F238E27FC236}">
                <a16:creationId xmlns:a16="http://schemas.microsoft.com/office/drawing/2014/main" id="{08750FCF-7C72-5F39-B591-26BFDCE7F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6791" y="3906174"/>
            <a:ext cx="1713785" cy="1491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508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F56EA1-4AA4-F854-3CE7-93B5DC38D5D7}"/>
              </a:ext>
            </a:extLst>
          </p:cNvPr>
          <p:cNvSpPr>
            <a:spLocks noGrp="1"/>
          </p:cNvSpPr>
          <p:nvPr>
            <p:ph type="title"/>
          </p:nvPr>
        </p:nvSpPr>
        <p:spPr/>
        <p:txBody>
          <a:bodyPr/>
          <a:lstStyle/>
          <a:p>
            <a:endParaRPr lang="en-CA"/>
          </a:p>
        </p:txBody>
      </p:sp>
      <p:pic>
        <p:nvPicPr>
          <p:cNvPr id="5" name="Picture 4">
            <a:extLst>
              <a:ext uri="{FF2B5EF4-FFF2-40B4-BE49-F238E27FC236}">
                <a16:creationId xmlns:a16="http://schemas.microsoft.com/office/drawing/2014/main" id="{4BD0DDE1-DA47-335F-7104-F3C87DF1913D}"/>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4252182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21</a:t>
            </a:fld>
            <a:endParaRPr lang="en-US" dirty="0"/>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0" name="Picture 39">
            <a:extLst>
              <a:ext uri="{FF2B5EF4-FFF2-40B4-BE49-F238E27FC236}">
                <a16:creationId xmlns:a16="http://schemas.microsoft.com/office/drawing/2014/main" id="{1F7383EE-EAAD-9BD6-7265-BCAEE8FB4C83}"/>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3477453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22</a:t>
            </a:fld>
            <a:endParaRPr lang="en-US" dirty="0"/>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 name="Picture 3">
            <a:extLst>
              <a:ext uri="{FF2B5EF4-FFF2-40B4-BE49-F238E27FC236}">
                <a16:creationId xmlns:a16="http://schemas.microsoft.com/office/drawing/2014/main" id="{67061B9F-17D5-DEA8-FD51-E2AF9EE9225A}"/>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1000313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58305" y="1696389"/>
            <a:ext cx="3210331" cy="3647605"/>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23</a:t>
            </a:fld>
            <a:endParaRPr lang="en-US" dirty="0"/>
          </a:p>
        </p:txBody>
      </p:sp>
      <p:pic>
        <p:nvPicPr>
          <p:cNvPr id="9" name="Picture 8">
            <a:extLst>
              <a:ext uri="{FF2B5EF4-FFF2-40B4-BE49-F238E27FC236}">
                <a16:creationId xmlns:a16="http://schemas.microsoft.com/office/drawing/2014/main" id="{02B895C7-7C58-9763-3E03-7429ED760066}"/>
              </a:ext>
            </a:extLst>
          </p:cNvPr>
          <p:cNvPicPr>
            <a:picLocks noChangeAspect="1"/>
          </p:cNvPicPr>
          <p:nvPr/>
        </p:nvPicPr>
        <p:blipFill>
          <a:blip r:embed="rId3"/>
          <a:stretch>
            <a:fillRect/>
          </a:stretch>
        </p:blipFill>
        <p:spPr>
          <a:xfrm>
            <a:off x="340223" y="1507454"/>
            <a:ext cx="4939715" cy="3654157"/>
          </a:xfrm>
          <a:prstGeom prst="rect">
            <a:avLst/>
          </a:prstGeom>
        </p:spPr>
      </p:pic>
      <p:pic>
        <p:nvPicPr>
          <p:cNvPr id="11" name="Picture 10">
            <a:extLst>
              <a:ext uri="{FF2B5EF4-FFF2-40B4-BE49-F238E27FC236}">
                <a16:creationId xmlns:a16="http://schemas.microsoft.com/office/drawing/2014/main" id="{50E8C655-CAD0-6801-3CDD-D3CD5E286159}"/>
              </a:ext>
            </a:extLst>
          </p:cNvPr>
          <p:cNvPicPr>
            <a:picLocks noChangeAspect="1"/>
          </p:cNvPicPr>
          <p:nvPr/>
        </p:nvPicPr>
        <p:blipFill>
          <a:blip r:embed="rId4"/>
          <a:stretch>
            <a:fillRect/>
          </a:stretch>
        </p:blipFill>
        <p:spPr>
          <a:xfrm>
            <a:off x="5292386" y="1507454"/>
            <a:ext cx="6250647" cy="3515989"/>
          </a:xfrm>
          <a:prstGeom prst="rect">
            <a:avLst/>
          </a:prstGeom>
        </p:spPr>
      </p:pic>
    </p:spTree>
    <p:extLst>
      <p:ext uri="{BB962C8B-B14F-4D97-AF65-F5344CB8AC3E}">
        <p14:creationId xmlns:p14="http://schemas.microsoft.com/office/powerpoint/2010/main" val="3414231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Containerization (Optional)</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24</a:t>
            </a:fld>
            <a:endParaRPr lang="en-US" dirty="0"/>
          </a:p>
        </p:txBody>
      </p:sp>
      <p:sp>
        <p:nvSpPr>
          <p:cNvPr id="10" name="Text Placeholder 9">
            <a:extLst>
              <a:ext uri="{FF2B5EF4-FFF2-40B4-BE49-F238E27FC236}">
                <a16:creationId xmlns:a16="http://schemas.microsoft.com/office/drawing/2014/main" id="{A6FBA85A-4A8A-9028-E486-C292C51A166C}"/>
              </a:ext>
            </a:extLst>
          </p:cNvPr>
          <p:cNvSpPr>
            <a:spLocks noGrp="1"/>
          </p:cNvSpPr>
          <p:nvPr>
            <p:ph type="body" sz="quarter" idx="25"/>
          </p:nvPr>
        </p:nvSpPr>
        <p:spPr/>
        <p:txBody>
          <a:bodyPr/>
          <a:lstStyle/>
          <a:p>
            <a:endParaRPr lang="en-CA"/>
          </a:p>
        </p:txBody>
      </p:sp>
      <p:sp>
        <p:nvSpPr>
          <p:cNvPr id="13" name="Text Placeholder 12">
            <a:extLst>
              <a:ext uri="{FF2B5EF4-FFF2-40B4-BE49-F238E27FC236}">
                <a16:creationId xmlns:a16="http://schemas.microsoft.com/office/drawing/2014/main" id="{6E92FBC4-6F1E-CBA6-D988-3FDF552A824D}"/>
              </a:ext>
            </a:extLst>
          </p:cNvPr>
          <p:cNvSpPr>
            <a:spLocks noGrp="1"/>
          </p:cNvSpPr>
          <p:nvPr>
            <p:ph type="body" sz="quarter" idx="27"/>
          </p:nvPr>
        </p:nvSpPr>
        <p:spPr/>
        <p:txBody>
          <a:bodyPr/>
          <a:lstStyle/>
          <a:p>
            <a:endParaRPr lang="en-CA"/>
          </a:p>
        </p:txBody>
      </p:sp>
      <p:sp>
        <p:nvSpPr>
          <p:cNvPr id="15" name="Text Placeholder 14">
            <a:extLst>
              <a:ext uri="{FF2B5EF4-FFF2-40B4-BE49-F238E27FC236}">
                <a16:creationId xmlns:a16="http://schemas.microsoft.com/office/drawing/2014/main" id="{C4C9531F-590C-BE4F-1A11-2097C98411E6}"/>
              </a:ext>
            </a:extLst>
          </p:cNvPr>
          <p:cNvSpPr>
            <a:spLocks noGrp="1"/>
          </p:cNvSpPr>
          <p:nvPr>
            <p:ph type="body" sz="quarter" idx="13"/>
          </p:nvPr>
        </p:nvSpPr>
        <p:spPr/>
        <p:txBody>
          <a:bodyPr/>
          <a:lstStyle/>
          <a:p>
            <a:endParaRPr lang="en-CA" dirty="0"/>
          </a:p>
        </p:txBody>
      </p:sp>
      <p:sp>
        <p:nvSpPr>
          <p:cNvPr id="17" name="Text Placeholder 16">
            <a:extLst>
              <a:ext uri="{FF2B5EF4-FFF2-40B4-BE49-F238E27FC236}">
                <a16:creationId xmlns:a16="http://schemas.microsoft.com/office/drawing/2014/main" id="{BAB14673-5F3F-456E-FD37-E7374F04BCD7}"/>
              </a:ext>
            </a:extLst>
          </p:cNvPr>
          <p:cNvSpPr>
            <a:spLocks noGrp="1"/>
          </p:cNvSpPr>
          <p:nvPr>
            <p:ph type="body" sz="quarter" idx="24"/>
          </p:nvPr>
        </p:nvSpPr>
        <p:spPr/>
        <p:txBody>
          <a:bodyPr/>
          <a:lstStyle/>
          <a:p>
            <a:endParaRPr lang="en-CA" dirty="0"/>
          </a:p>
        </p:txBody>
      </p:sp>
      <p:sp>
        <p:nvSpPr>
          <p:cNvPr id="19" name="Text Placeholder 18">
            <a:extLst>
              <a:ext uri="{FF2B5EF4-FFF2-40B4-BE49-F238E27FC236}">
                <a16:creationId xmlns:a16="http://schemas.microsoft.com/office/drawing/2014/main" id="{8868F12B-6CCE-C1E4-60EC-07F8420B62E4}"/>
              </a:ext>
            </a:extLst>
          </p:cNvPr>
          <p:cNvSpPr>
            <a:spLocks noGrp="1"/>
          </p:cNvSpPr>
          <p:nvPr>
            <p:ph type="body" sz="quarter" idx="26"/>
          </p:nvPr>
        </p:nvSpPr>
        <p:spPr>
          <a:xfrm>
            <a:off x="858305" y="1406095"/>
            <a:ext cx="10700904" cy="4415585"/>
          </a:xfrm>
        </p:spPr>
        <p:txBody>
          <a:bodyPr/>
          <a:lstStyle/>
          <a:p>
            <a:pPr algn="l"/>
            <a:r>
              <a:rPr lang="en-US" sz="1800" dirty="0"/>
              <a:t>Think of shipping containers on a boat.</a:t>
            </a:r>
          </a:p>
          <a:p>
            <a:pPr algn="l"/>
            <a:r>
              <a:rPr lang="en-US" sz="1800" dirty="0"/>
              <a:t>A shipping container is like a Docker container.</a:t>
            </a:r>
          </a:p>
          <a:p>
            <a:pPr algn="l"/>
            <a:r>
              <a:rPr lang="en-US" sz="1800" dirty="0"/>
              <a:t>A port is a facility that will load/unload, manage, move, inventory, and handle shipping and movement logistics. This is Kubernetes.</a:t>
            </a:r>
          </a:p>
          <a:p>
            <a:pPr algn="l"/>
            <a:r>
              <a:rPr lang="en-US" sz="1800" dirty="0"/>
              <a:t>Containers are horses and Kubernetes is the Ranch managing those horses.</a:t>
            </a:r>
          </a:p>
          <a:p>
            <a:pPr algn="l"/>
            <a:r>
              <a:rPr lang="en-US" sz="1800" dirty="0"/>
              <a:t>You decide how many horses in the ranch and the Ranch Manager will make sure to keep that many</a:t>
            </a:r>
          </a:p>
          <a:p>
            <a:pPr algn="l"/>
            <a:r>
              <a:rPr lang="en-US" sz="1800" dirty="0"/>
              <a:t>horses there at all times. They can also bring other horses from other ranches if one dies to make sure they always have exact amount of horses you specified</a:t>
            </a:r>
          </a:p>
          <a:p>
            <a:pPr algn="l"/>
            <a:endParaRPr lang="en-US" sz="1800" dirty="0"/>
          </a:p>
          <a:p>
            <a:pPr algn="l"/>
            <a:r>
              <a:rPr lang="en-US" sz="1800" dirty="0"/>
              <a:t>Kubernetes automates a lot of the cloud set and forget stuff. How do you have redundancy’s. Tell </a:t>
            </a:r>
            <a:r>
              <a:rPr lang="en-US" sz="1800" dirty="0" err="1"/>
              <a:t>kubernetes</a:t>
            </a:r>
            <a:r>
              <a:rPr lang="en-US" sz="1800" dirty="0"/>
              <a:t> I want 3 of these boom you have three. What’s underneath? Maybe docker. Instead of you doing the scripting docker does it.</a:t>
            </a:r>
            <a:endParaRPr lang="en-CA" sz="1800" dirty="0"/>
          </a:p>
        </p:txBody>
      </p:sp>
      <p:pic>
        <p:nvPicPr>
          <p:cNvPr id="2050" name="Picture 2" descr="Docker vs Kubernetes - Complete Comparison | Cloudify">
            <a:extLst>
              <a:ext uri="{FF2B5EF4-FFF2-40B4-BE49-F238E27FC236}">
                <a16:creationId xmlns:a16="http://schemas.microsoft.com/office/drawing/2014/main" id="{3FD1F57B-B653-32C7-8DB4-30DB3ED22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8680" y="1537474"/>
            <a:ext cx="2139849" cy="1076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65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a:lstStyle/>
          <a:p>
            <a:r>
              <a:rPr lang="en-US" dirty="0"/>
              <a:t>What next?</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r>
              <a:rPr lang="en-US" b="1" dirty="0"/>
              <a:t>Convergence</a:t>
            </a:r>
            <a:r>
              <a:rPr lang="en-US" dirty="0"/>
              <a:t> </a:t>
            </a:r>
          </a:p>
          <a:p>
            <a:r>
              <a:rPr lang="en-US" dirty="0"/>
              <a:t>In today's digital world, AI, cloud computing, the internet of things (IoT), and superfast networks such as 5G are the cornerstones, and data is the fuel that drives them all. These technologies are some of the data science latest trends. Together, these technologies enable much more than they can do separately.</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dirty="0"/>
              <a:t>Integrating visual communication and storytelling in Software Engineering</a:t>
            </a:r>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pic>
        <p:nvPicPr>
          <p:cNvPr id="4100" name="Picture 4" descr="The 5 Biggest Data Science Trends In 2022">
            <a:extLst>
              <a:ext uri="{FF2B5EF4-FFF2-40B4-BE49-F238E27FC236}">
                <a16:creationId xmlns:a16="http://schemas.microsoft.com/office/drawing/2014/main" id="{C5C52AC8-AF7E-D275-6DF7-55F7A00F0DC5}"/>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9524" r="195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225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3147934" y="914820"/>
            <a:ext cx="6572536" cy="1314301"/>
          </a:xfrm>
        </p:spPr>
        <p:txBody>
          <a:bodyPr>
            <a:normAutofit/>
          </a:bodyPr>
          <a:lstStyle/>
          <a:p>
            <a:r>
              <a:rPr lang="en-US" sz="2400" dirty="0"/>
              <a:t>DEEPFAKE TECHNOLOGY: SEEING IS BELIEVING, OR IS IT?</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26</a:t>
            </a:fld>
            <a:endParaRPr lang="en-US" dirty="0"/>
          </a:p>
        </p:txBody>
      </p:sp>
      <p:pic>
        <p:nvPicPr>
          <p:cNvPr id="3074" name="Picture 2" descr="TikTok Tom Cruise deepfake creator: public shouldn't worry about 'one-click  fakes' - The Verge">
            <a:extLst>
              <a:ext uri="{FF2B5EF4-FFF2-40B4-BE49-F238E27FC236}">
                <a16:creationId xmlns:a16="http://schemas.microsoft.com/office/drawing/2014/main" id="{112DF527-4169-B857-1E99-A35E09636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97" y="2517976"/>
            <a:ext cx="4903742" cy="27680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re deep fakes all evil when they can be used for good? - Video  Personalization | Personalized Video Email Marketing | Maverick Videos">
            <a:extLst>
              <a:ext uri="{FF2B5EF4-FFF2-40B4-BE49-F238E27FC236}">
                <a16:creationId xmlns:a16="http://schemas.microsoft.com/office/drawing/2014/main" id="{EF76F3E7-C35C-FDDF-491E-C2795041B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587" y="2517976"/>
            <a:ext cx="3826000" cy="2768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173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248400" y="1062164"/>
            <a:ext cx="5226016" cy="1325563"/>
          </a:xfrm>
        </p:spPr>
        <p:txBody>
          <a:bodyPr>
            <a:normAutofit fontScale="90000"/>
          </a:bodyPr>
          <a:lstStyle/>
          <a:p>
            <a:r>
              <a:rPr lang="en-US" dirty="0"/>
              <a:t>Deepfakes, Generative AI, and Synthetic data</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024881" y="2153487"/>
            <a:ext cx="5449536" cy="3919322"/>
          </a:xfrm>
        </p:spPr>
        <p:txBody>
          <a:bodyPr vert="horz" lIns="91440" tIns="45720" rIns="91440" bIns="45720" rtlCol="0" anchor="t">
            <a:normAutofit/>
          </a:bodyPr>
          <a:lstStyle/>
          <a:p>
            <a:pPr marL="285750" indent="-285750">
              <a:buFont typeface="Arial" panose="020B0604020202020204" pitchFamily="34" charset="0"/>
              <a:buChar char="•"/>
            </a:pPr>
            <a:r>
              <a:rPr lang="en-US" sz="1500" dirty="0"/>
              <a:t>Synthetic faces of people who have never existed can be created to train facial recognition algorithms while avoiding the privacy concerns involved with using real people’s faces.</a:t>
            </a:r>
          </a:p>
          <a:p>
            <a:pPr marL="285750" indent="-285750">
              <a:buFont typeface="Arial" panose="020B0604020202020204" pitchFamily="34" charset="0"/>
              <a:buChar char="•"/>
            </a:pPr>
            <a:r>
              <a:rPr lang="en-US" sz="1500" dirty="0"/>
              <a:t> It can be created to train image recognition systems to spot signs of very rare and infrequently photographed cancers in medical images because of lack of data due to privacy reasons, financial constraints, and rare diseases with few examples and little data to pull from.</a:t>
            </a:r>
          </a:p>
          <a:p>
            <a:pPr marL="285750" indent="-285750">
              <a:buFont typeface="Arial" panose="020B0604020202020204" pitchFamily="34" charset="0"/>
              <a:buChar char="•"/>
            </a:pPr>
            <a:r>
              <a:rPr lang="en-US" sz="1500" dirty="0"/>
              <a:t>To create language-to-image capabilities, allowing, for example, an architect to produce concept images of a building simply by describing how it will look in words.</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27</a:t>
            </a:fld>
            <a:endParaRPr lang="en-US" dirty="0"/>
          </a:p>
        </p:txBody>
      </p:sp>
      <p:sp>
        <p:nvSpPr>
          <p:cNvPr id="4" name="AutoShape 2">
            <a:extLst>
              <a:ext uri="{FF2B5EF4-FFF2-40B4-BE49-F238E27FC236}">
                <a16:creationId xmlns:a16="http://schemas.microsoft.com/office/drawing/2014/main" id="{2726030F-E720-E48C-391E-738D054076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AutoShape 4">
            <a:extLst>
              <a:ext uri="{FF2B5EF4-FFF2-40B4-BE49-F238E27FC236}">
                <a16:creationId xmlns:a16="http://schemas.microsoft.com/office/drawing/2014/main" id="{D23AB750-0F36-FAA5-5275-399DB7FDAEF2}"/>
              </a:ext>
            </a:extLst>
          </p:cNvPr>
          <p:cNvSpPr>
            <a:spLocks noChangeAspect="1" noChangeArrowheads="1"/>
          </p:cNvSpPr>
          <p:nvPr/>
        </p:nvSpPr>
        <p:spPr bwMode="auto">
          <a:xfrm>
            <a:off x="2209799" y="3124199"/>
            <a:ext cx="2034209" cy="20342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3" name="Picture 12">
            <a:extLst>
              <a:ext uri="{FF2B5EF4-FFF2-40B4-BE49-F238E27FC236}">
                <a16:creationId xmlns:a16="http://schemas.microsoft.com/office/drawing/2014/main" id="{68160CCE-E7DC-AA05-90A7-FE0B7E46C1E8}"/>
              </a:ext>
            </a:extLst>
          </p:cNvPr>
          <p:cNvPicPr>
            <a:picLocks noChangeAspect="1"/>
          </p:cNvPicPr>
          <p:nvPr/>
        </p:nvPicPr>
        <p:blipFill>
          <a:blip r:embed="rId2"/>
          <a:stretch>
            <a:fillRect/>
          </a:stretch>
        </p:blipFill>
        <p:spPr>
          <a:xfrm>
            <a:off x="746238" y="1469339"/>
            <a:ext cx="5097429" cy="3919322"/>
          </a:xfrm>
          <a:prstGeom prst="rect">
            <a:avLst/>
          </a:prstGeom>
        </p:spPr>
      </p:pic>
    </p:spTree>
    <p:extLst>
      <p:ext uri="{BB962C8B-B14F-4D97-AF65-F5344CB8AC3E}">
        <p14:creationId xmlns:p14="http://schemas.microsoft.com/office/powerpoint/2010/main" val="3478839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368800" y="1062164"/>
            <a:ext cx="6985000" cy="1325563"/>
          </a:xfrm>
        </p:spPr>
        <p:txBody>
          <a:bodyPr>
            <a:normAutofit fontScale="90000"/>
          </a:bodyPr>
          <a:lstStyle/>
          <a:p>
            <a:r>
              <a:rPr lang="en-US" dirty="0"/>
              <a:t>Deepfakes, generative AI, and synthetic data</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4500880" y="2164081"/>
            <a:ext cx="6829108" cy="3550920"/>
          </a:xfrm>
        </p:spPr>
        <p:txBody>
          <a:bodyPr vert="horz" lIns="91440" tIns="45720" rIns="91440" bIns="45720" rtlCol="0" anchor="t">
            <a:normAutofit fontScale="85000" lnSpcReduction="10000"/>
          </a:bodyPr>
          <a:lstStyle/>
          <a:p>
            <a:pPr marL="285750" indent="-285750">
              <a:buFont typeface="Arial" panose="020B0604020202020204" pitchFamily="34" charset="0"/>
              <a:buChar char="•"/>
            </a:pPr>
            <a:r>
              <a:rPr lang="en-US" dirty="0"/>
              <a:t>Synthetic voices have been used to help patients with ALS (Amyotrophic Lateral Sclerosis) who, due to the disease, often lose some or all of their ability to speak. With the use of this technology, they can speak with their loved ones with a voice that sounds just like theirs. </a:t>
            </a:r>
          </a:p>
          <a:p>
            <a:pPr marL="285750" indent="-285750">
              <a:buFont typeface="Arial" panose="020B0604020202020204" pitchFamily="34" charset="0"/>
              <a:buChar char="•"/>
            </a:pPr>
            <a:r>
              <a:rPr lang="en-US" dirty="0"/>
              <a:t>For educational purposes, deepfakes can be used to imitate teachers or bring back historical figures.</a:t>
            </a:r>
          </a:p>
          <a:p>
            <a:pPr marL="285750" indent="-285750">
              <a:buFont typeface="Arial" panose="020B0604020202020204" pitchFamily="34" charset="0"/>
              <a:buChar char="•"/>
            </a:pPr>
            <a:r>
              <a:rPr lang="en-US" dirty="0"/>
              <a:t> In film, the accessible nature of deepfakes means that independent creators without huge budgets can create their art. </a:t>
            </a:r>
          </a:p>
          <a:p>
            <a:pPr marL="285750" indent="-285750">
              <a:buFont typeface="Arial" panose="020B0604020202020204" pitchFamily="34" charset="0"/>
              <a:buChar char="•"/>
            </a:pPr>
            <a:r>
              <a:rPr lang="en-US" dirty="0"/>
              <a:t>online shoppers trying on clothes in virtual fitting rooms, for dynamic museum dioramas and for actors hoping to speak multiple languages in international movie releases.</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28</a:t>
            </a:fld>
            <a:endParaRPr lang="en-US" dirty="0"/>
          </a:p>
        </p:txBody>
      </p:sp>
      <p:pic>
        <p:nvPicPr>
          <p:cNvPr id="1026" name="Picture 2" descr="12 Best Deepfake Apps and Websites You Can Try in 2023 | Beebom">
            <a:extLst>
              <a:ext uri="{FF2B5EF4-FFF2-40B4-BE49-F238E27FC236}">
                <a16:creationId xmlns:a16="http://schemas.microsoft.com/office/drawing/2014/main" id="{6B7206DF-0AA9-379D-78A9-894943ED0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713" y="1684337"/>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635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368800" y="1062164"/>
            <a:ext cx="6985000" cy="1325563"/>
          </a:xfrm>
        </p:spPr>
        <p:txBody>
          <a:bodyPr>
            <a:normAutofit fontScale="90000"/>
          </a:bodyPr>
          <a:lstStyle/>
          <a:p>
            <a:r>
              <a:rPr lang="en-US" dirty="0"/>
              <a:t>Deepfakes, Generative AI, and synthetic data – Word of Caution</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4500880" y="2555875"/>
            <a:ext cx="6829108" cy="3159125"/>
          </a:xfrm>
        </p:spPr>
        <p:txBody>
          <a:bodyPr vert="horz" lIns="91440" tIns="45720" rIns="91440" bIns="45720" rtlCol="0" anchor="t">
            <a:normAutofit/>
          </a:bodyPr>
          <a:lstStyle/>
          <a:p>
            <a:pPr marL="285750" indent="-285750">
              <a:buFont typeface="Arial" panose="020B0604020202020204" pitchFamily="34" charset="0"/>
              <a:buChar char="•"/>
            </a:pPr>
            <a:r>
              <a:rPr lang="en-US" dirty="0"/>
              <a:t>Double Edged sword</a:t>
            </a:r>
          </a:p>
          <a:p>
            <a:pPr marL="285750" indent="-285750">
              <a:buFont typeface="Arial" panose="020B0604020202020204" pitchFamily="34" charset="0"/>
              <a:buChar char="•"/>
            </a:pPr>
            <a:r>
              <a:rPr lang="en-US" dirty="0"/>
              <a:t>Deepfakes are often weaponized against women. The majority of deepfakes on the internet are pornographic, in which female celebrities' faces are infused into these videos.</a:t>
            </a:r>
          </a:p>
          <a:p>
            <a:pPr marL="285750" indent="-285750">
              <a:buFont typeface="Arial" panose="020B0604020202020204" pitchFamily="34" charset="0"/>
              <a:buChar char="•"/>
            </a:pPr>
            <a:endParaRPr lang="en-US" dirty="0"/>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29</a:t>
            </a:fld>
            <a:endParaRPr lang="en-US" dirty="0"/>
          </a:p>
        </p:txBody>
      </p:sp>
      <p:pic>
        <p:nvPicPr>
          <p:cNvPr id="1026" name="Picture 2" descr="12 Best Deepfake Apps and Websites You Can Try in 2023 | Beebom">
            <a:extLst>
              <a:ext uri="{FF2B5EF4-FFF2-40B4-BE49-F238E27FC236}">
                <a16:creationId xmlns:a16="http://schemas.microsoft.com/office/drawing/2014/main" id="{6B7206DF-0AA9-379D-78A9-894943ED0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713" y="1684337"/>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832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Disclaimer</a:t>
            </a:r>
            <a:endParaRPr lang="en-US" dirty="0"/>
          </a:p>
        </p:txBody>
      </p:sp>
      <p:pic>
        <p:nvPicPr>
          <p:cNvPr id="1026" name="Picture 2" descr="I AM NOT TECH SUPPORT PLEASE ASK GOOGLE Poster | Ben | Keep Calm-o-Matic">
            <a:extLst>
              <a:ext uri="{FF2B5EF4-FFF2-40B4-BE49-F238E27FC236}">
                <a16:creationId xmlns:a16="http://schemas.microsoft.com/office/drawing/2014/main" id="{613C00B5-7F40-12FF-4545-930837BFC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527" y="2271712"/>
            <a:ext cx="2695760" cy="31493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7">
            <a:extLst>
              <a:ext uri="{FF2B5EF4-FFF2-40B4-BE49-F238E27FC236}">
                <a16:creationId xmlns:a16="http://schemas.microsoft.com/office/drawing/2014/main" id="{F00015E1-C66B-C65E-34B5-D4EB6C4CD67F}"/>
              </a:ext>
            </a:extLst>
          </p:cNvPr>
          <p:cNvPicPr>
            <a:picLocks noGrp="1" noChangeAspect="1"/>
          </p:cNvPicPr>
          <p:nvPr>
            <p:ph type="pic" sz="quarter" idx="13"/>
          </p:nvPr>
        </p:nvPicPr>
        <p:blipFill>
          <a:blip r:embed="rId3"/>
          <a:srcRect t="3140" b="3140"/>
          <a:stretch>
            <a:fillRect/>
          </a:stretch>
        </p:blipFill>
        <p:spPr>
          <a:xfrm>
            <a:off x="1408176" y="2267338"/>
            <a:ext cx="5982416" cy="3153747"/>
          </a:xfrm>
        </p:spPr>
      </p:pic>
    </p:spTree>
    <p:extLst>
      <p:ext uri="{BB962C8B-B14F-4D97-AF65-F5344CB8AC3E}">
        <p14:creationId xmlns:p14="http://schemas.microsoft.com/office/powerpoint/2010/main" val="3228015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lstStyle/>
          <a:p>
            <a:r>
              <a:rPr lang="en-US" dirty="0"/>
              <a:t>Brave Conversations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58000" y="1691640"/>
            <a:ext cx="3931920" cy="338328"/>
          </a:xfrm>
        </p:spPr>
        <p:txBody>
          <a:bodyPr vert="horz" lIns="91440" tIns="45720" rIns="91440" bIns="45720" rtlCol="0" anchor="t">
            <a:noAutofit/>
          </a:bodyPr>
          <a:lstStyle/>
          <a:p>
            <a:endParaRPr lang="en-US" dirty="0"/>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58000" y="2093976"/>
            <a:ext cx="4572000" cy="530352"/>
          </a:xfrm>
        </p:spPr>
        <p:txBody>
          <a:bodyPr/>
          <a:lstStyle/>
          <a:p>
            <a:r>
              <a:rPr lang="en-US" dirty="0"/>
              <a:t>Public event that brings together people from different walks of life, to debate and understand our fast changing reality, catalyzed by the Web and AI.</a:t>
            </a:r>
          </a:p>
        </p:txBody>
      </p:sp>
      <p:sp>
        <p:nvSpPr>
          <p:cNvPr id="6" name="Text Placeholder 5">
            <a:extLst>
              <a:ext uri="{FF2B5EF4-FFF2-40B4-BE49-F238E27FC236}">
                <a16:creationId xmlns:a16="http://schemas.microsoft.com/office/drawing/2014/main" id="{A8475560-1314-4F6F-B967-DD1987F8FD0D}"/>
              </a:ext>
            </a:extLst>
          </p:cNvPr>
          <p:cNvSpPr>
            <a:spLocks noGrp="1"/>
          </p:cNvSpPr>
          <p:nvPr>
            <p:ph type="body" sz="quarter" idx="17"/>
          </p:nvPr>
        </p:nvSpPr>
        <p:spPr>
          <a:xfrm>
            <a:off x="6858000" y="2962656"/>
            <a:ext cx="3931920" cy="338328"/>
          </a:xfrm>
        </p:spPr>
        <p:txBody>
          <a:bodyPr>
            <a:noAutofit/>
          </a:bodyPr>
          <a:lstStyle/>
          <a:p>
            <a:endParaRPr lang="en-US" dirty="0"/>
          </a:p>
        </p:txBody>
      </p:sp>
      <p:sp>
        <p:nvSpPr>
          <p:cNvPr id="11" name="Text Placeholder 10">
            <a:extLst>
              <a:ext uri="{FF2B5EF4-FFF2-40B4-BE49-F238E27FC236}">
                <a16:creationId xmlns:a16="http://schemas.microsoft.com/office/drawing/2014/main" id="{5EBD5053-EA58-46CE-BE67-4A2A342417F6}"/>
              </a:ext>
            </a:extLst>
          </p:cNvPr>
          <p:cNvSpPr>
            <a:spLocks noGrp="1"/>
          </p:cNvSpPr>
          <p:nvPr>
            <p:ph type="body" sz="quarter" idx="19"/>
          </p:nvPr>
        </p:nvSpPr>
        <p:spPr>
          <a:xfrm>
            <a:off x="6858000" y="3373426"/>
            <a:ext cx="4572000" cy="1090116"/>
          </a:xfrm>
        </p:spPr>
        <p:txBody>
          <a:bodyPr/>
          <a:lstStyle/>
          <a:p>
            <a:r>
              <a:rPr lang="en-US" dirty="0"/>
              <a:t>Our 21st Brave Conversations in the heart of the European Union as the world struggles to come to terms with the Age of AI for Humans</a:t>
            </a:r>
          </a:p>
          <a:p>
            <a:endParaRPr lang="en-US" dirty="0"/>
          </a:p>
          <a:p>
            <a:endParaRPr lang="en-US" dirty="0"/>
          </a:p>
        </p:txBody>
      </p:sp>
      <p:sp>
        <p:nvSpPr>
          <p:cNvPr id="91" name="Text Placeholder 90">
            <a:extLst>
              <a:ext uri="{FF2B5EF4-FFF2-40B4-BE49-F238E27FC236}">
                <a16:creationId xmlns:a16="http://schemas.microsoft.com/office/drawing/2014/main" id="{68BE0AD2-70B0-4FD7-919D-292F8D4BA762}"/>
              </a:ext>
            </a:extLst>
          </p:cNvPr>
          <p:cNvSpPr>
            <a:spLocks noGrp="1"/>
          </p:cNvSpPr>
          <p:nvPr>
            <p:ph type="body" sz="quarter" idx="20"/>
          </p:nvPr>
        </p:nvSpPr>
        <p:spPr>
          <a:xfrm>
            <a:off x="6870354" y="3931920"/>
            <a:ext cx="3931920" cy="338328"/>
          </a:xfrm>
        </p:spPr>
        <p:txBody>
          <a:bodyPr>
            <a:noAutofit/>
          </a:bodyPr>
          <a:lstStyle/>
          <a:p>
            <a:endParaRPr lang="en-US" dirty="0"/>
          </a:p>
        </p:txBody>
      </p:sp>
      <p:sp>
        <p:nvSpPr>
          <p:cNvPr id="106" name="Text Placeholder 105">
            <a:extLst>
              <a:ext uri="{FF2B5EF4-FFF2-40B4-BE49-F238E27FC236}">
                <a16:creationId xmlns:a16="http://schemas.microsoft.com/office/drawing/2014/main" id="{37264B0B-A362-43C1-9CC2-2F040CDC1600}"/>
              </a:ext>
            </a:extLst>
          </p:cNvPr>
          <p:cNvSpPr>
            <a:spLocks noGrp="1"/>
          </p:cNvSpPr>
          <p:nvPr>
            <p:ph type="body" sz="quarter" idx="21"/>
          </p:nvPr>
        </p:nvSpPr>
        <p:spPr>
          <a:xfrm>
            <a:off x="6870354" y="4270248"/>
            <a:ext cx="4572000" cy="530352"/>
          </a:xfrm>
        </p:spPr>
        <p:txBody>
          <a:bodyPr/>
          <a:lstStyle/>
          <a:p>
            <a:endParaRPr lang="en-US" dirty="0"/>
          </a:p>
        </p:txBody>
      </p:sp>
      <p:sp>
        <p:nvSpPr>
          <p:cNvPr id="92" name="Text Placeholder 91">
            <a:extLst>
              <a:ext uri="{FF2B5EF4-FFF2-40B4-BE49-F238E27FC236}">
                <a16:creationId xmlns:a16="http://schemas.microsoft.com/office/drawing/2014/main" id="{522C2EA6-F6FB-495B-BFC3-7FF9B48BD7BE}"/>
              </a:ext>
            </a:extLst>
          </p:cNvPr>
          <p:cNvSpPr>
            <a:spLocks noGrp="1"/>
          </p:cNvSpPr>
          <p:nvPr>
            <p:ph type="body" sz="quarter" idx="22"/>
          </p:nvPr>
        </p:nvSpPr>
        <p:spPr>
          <a:xfrm>
            <a:off x="6870354" y="4855464"/>
            <a:ext cx="3931920" cy="338328"/>
          </a:xfrm>
        </p:spPr>
        <p:txBody>
          <a:bodyPr>
            <a:noAutofit/>
          </a:bodyPr>
          <a:lstStyle/>
          <a:p>
            <a:endParaRPr lang="en-US" dirty="0"/>
          </a:p>
        </p:txBody>
      </p:sp>
      <p:sp>
        <p:nvSpPr>
          <p:cNvPr id="93" name="Text Placeholder 92">
            <a:extLst>
              <a:ext uri="{FF2B5EF4-FFF2-40B4-BE49-F238E27FC236}">
                <a16:creationId xmlns:a16="http://schemas.microsoft.com/office/drawing/2014/main" id="{2D351F77-E140-4DAA-A784-D408B3585EDC}"/>
              </a:ext>
            </a:extLst>
          </p:cNvPr>
          <p:cNvSpPr>
            <a:spLocks noGrp="1"/>
          </p:cNvSpPr>
          <p:nvPr>
            <p:ph type="body" sz="quarter" idx="23"/>
          </p:nvPr>
        </p:nvSpPr>
        <p:spPr>
          <a:xfrm>
            <a:off x="6870354" y="5193792"/>
            <a:ext cx="4572000" cy="530352"/>
          </a:xfrm>
        </p:spPr>
        <p:txBody>
          <a:bodyPr/>
          <a:lstStyle/>
          <a:p>
            <a:endParaRPr lang="en-US" dirty="0"/>
          </a:p>
        </p:txBody>
      </p:sp>
      <p:sp>
        <p:nvSpPr>
          <p:cNvPr id="34" name="Date Placeholder 33">
            <a:extLst>
              <a:ext uri="{FF2B5EF4-FFF2-40B4-BE49-F238E27FC236}">
                <a16:creationId xmlns:a16="http://schemas.microsoft.com/office/drawing/2014/main" id="{819C09A1-D392-4696-8592-3B25D659C0D2}"/>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35" name="Footer Placeholder 34">
            <a:extLst>
              <a:ext uri="{FF2B5EF4-FFF2-40B4-BE49-F238E27FC236}">
                <a16:creationId xmlns:a16="http://schemas.microsoft.com/office/drawing/2014/main" id="{2E431F58-579E-4114-AE23-07948460CFBD}"/>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30</a:t>
            </a:fld>
            <a:endParaRPr lang="en-US" dirty="0"/>
          </a:p>
        </p:txBody>
      </p:sp>
      <p:pic>
        <p:nvPicPr>
          <p:cNvPr id="1026" name="Picture 2" descr="Brave Conversations Brussels 2023">
            <a:extLst>
              <a:ext uri="{FF2B5EF4-FFF2-40B4-BE49-F238E27FC236}">
                <a16:creationId xmlns:a16="http://schemas.microsoft.com/office/drawing/2014/main" id="{4AC42D12-240A-117A-EDB9-7D86CFD31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077" y="1533906"/>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782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 Thank you</a:t>
            </a:r>
          </a:p>
        </p:txBody>
      </p:sp>
      <p:pic>
        <p:nvPicPr>
          <p:cNvPr id="30" name="Picture Placeholder 29" descr="photo of person in a striped shirt holding a plant in a tiny cup&#10;">
            <a:extLst>
              <a:ext uri="{FF2B5EF4-FFF2-40B4-BE49-F238E27FC236}">
                <a16:creationId xmlns:a16="http://schemas.microsoft.com/office/drawing/2014/main" id="{0A59A12A-37A4-421F-9DA9-D4E61AB738B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68" r="68"/>
          <a:stretch/>
        </p:blipFill>
        <p:spPr>
          <a:xfrm>
            <a:off x="458724" y="390524"/>
            <a:ext cx="5637276" cy="4114800"/>
          </a:xfrm>
        </p:spPr>
      </p:pic>
      <p:pic>
        <p:nvPicPr>
          <p:cNvPr id="6" name="Picture Placeholder 5" descr="photo of a man putting up an sign in store window opening soon">
            <a:extLst>
              <a:ext uri="{FF2B5EF4-FFF2-40B4-BE49-F238E27FC236}">
                <a16:creationId xmlns:a16="http://schemas.microsoft.com/office/drawing/2014/main" id="{691AD6B7-0ED8-43AE-BD4D-3006299F9EFD}"/>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68" r="68"/>
          <a:stretch/>
        </p:blipFill>
        <p:spPr>
          <a:xfrm>
            <a:off x="6096000" y="390524"/>
            <a:ext cx="5637276" cy="4114800"/>
          </a:xfrm>
        </p:spPr>
      </p:pic>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endParaRPr lang="en-US" dirty="0"/>
          </a:p>
        </p:txBody>
      </p:sp>
      <p:sp>
        <p:nvSpPr>
          <p:cNvPr id="11" name="Date Placeholder 10">
            <a:extLst>
              <a:ext uri="{FF2B5EF4-FFF2-40B4-BE49-F238E27FC236}">
                <a16:creationId xmlns:a16="http://schemas.microsoft.com/office/drawing/2014/main" id="{FDC804E2-80CF-4E0D-9B64-83E149C45049}"/>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12" name="Footer Placeholder 11">
            <a:extLst>
              <a:ext uri="{FF2B5EF4-FFF2-40B4-BE49-F238E27FC236}">
                <a16:creationId xmlns:a16="http://schemas.microsoft.com/office/drawing/2014/main" id="{E458DEBB-751A-4BD3-9B01-ED88C97EC42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31</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pPr algn="l"/>
            <a:r>
              <a:rPr lang="en-CA" dirty="0"/>
              <a:t>Dunning-Kruger effect</a:t>
            </a:r>
            <a:endParaRPr lang="en-US" dirty="0"/>
          </a:p>
        </p:txBody>
      </p:sp>
      <p:pic>
        <p:nvPicPr>
          <p:cNvPr id="2052" name="Picture 4" descr="The Dunning Kruger Effect Explained | Valley of Despair in Trading —  HaiKhuu Trading">
            <a:extLst>
              <a:ext uri="{FF2B5EF4-FFF2-40B4-BE49-F238E27FC236}">
                <a16:creationId xmlns:a16="http://schemas.microsoft.com/office/drawing/2014/main" id="{8D388A97-4BF5-DA39-00D6-76E3A7CB1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5457" y="1744824"/>
            <a:ext cx="4993433" cy="488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060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a:blip r:embed="rId3"/>
          <a:srcRect/>
          <a:stretch/>
        </p:blipFill>
        <p:spPr>
          <a:xfrm>
            <a:off x="3424334" y="1967714"/>
            <a:ext cx="4781971" cy="4363105"/>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Not an expert!</a:t>
            </a:r>
            <a:endParaRPr lang="en-US" dirty="0"/>
          </a:p>
        </p:txBody>
      </p:sp>
    </p:spTree>
    <p:extLst>
      <p:ext uri="{BB962C8B-B14F-4D97-AF65-F5344CB8AC3E}">
        <p14:creationId xmlns:p14="http://schemas.microsoft.com/office/powerpoint/2010/main" val="3036433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6</a:t>
            </a:fld>
            <a:endParaRPr lang="en-ZA" dirty="0"/>
          </a:p>
        </p:txBody>
      </p:sp>
    </p:spTree>
    <p:extLst>
      <p:ext uri="{BB962C8B-B14F-4D97-AF65-F5344CB8AC3E}">
        <p14:creationId xmlns:p14="http://schemas.microsoft.com/office/powerpoint/2010/main" val="1463392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348334" y="1062164"/>
            <a:ext cx="5005466" cy="1325563"/>
          </a:xfrm>
        </p:spPr>
        <p:txBody>
          <a:bodyPr/>
          <a:lstStyle/>
          <a:p>
            <a:r>
              <a:rPr lang="en-US" dirty="0"/>
              <a:t>Perfect MVP</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6376988" y="2555875"/>
            <a:ext cx="4953000" cy="3159125"/>
          </a:xfrm>
        </p:spPr>
        <p:txBody>
          <a:bodyPr vert="horz" lIns="91440" tIns="45720" rIns="91440" bIns="45720" rtlCol="0" anchor="t">
            <a:normAutofit lnSpcReduction="10000"/>
          </a:bodyPr>
          <a:lstStyle/>
          <a:p>
            <a:pPr algn="l">
              <a:buFont typeface="Arial" panose="020B0604020202020204" pitchFamily="34" charset="0"/>
              <a:buChar char="•"/>
            </a:pPr>
            <a:r>
              <a:rPr lang="en-US" b="0" i="0" dirty="0">
                <a:solidFill>
                  <a:srgbClr val="333333"/>
                </a:solidFill>
                <a:effectLst/>
                <a:latin typeface="proxima-nova"/>
              </a:rPr>
              <a:t> Communication design refers to crafting a message that educates, motivates, and engages the viewer. </a:t>
            </a:r>
          </a:p>
          <a:p>
            <a:pPr algn="l">
              <a:buFont typeface="Arial" panose="020B0604020202020204" pitchFamily="34" charset="0"/>
              <a:buChar char="•"/>
            </a:pPr>
            <a:r>
              <a:rPr lang="en-US" b="0" i="0" dirty="0">
                <a:solidFill>
                  <a:srgbClr val="333333"/>
                </a:solidFill>
                <a:effectLst/>
                <a:latin typeface="proxima-nova"/>
              </a:rPr>
              <a:t> Graphic design uses design principles to communicate that message in a way that is clear and eye-catching to the intended audience. </a:t>
            </a:r>
          </a:p>
          <a:p>
            <a:endParaRPr lang="en-US" dirty="0"/>
          </a:p>
        </p:txBody>
      </p:sp>
      <p:sp>
        <p:nvSpPr>
          <p:cNvPr id="7" name="Date Placeholder 6">
            <a:extLst>
              <a:ext uri="{FF2B5EF4-FFF2-40B4-BE49-F238E27FC236}">
                <a16:creationId xmlns:a16="http://schemas.microsoft.com/office/drawing/2014/main" id="{69D8B6D9-B727-44AB-9039-91773DFE2E18}"/>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3952661-D636-4FDB-9C08-C984DD2246D6}"/>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pic>
        <p:nvPicPr>
          <p:cNvPr id="1026" name="Picture 2" descr="The greatest example ever of MVP and iterative, incremental development |  by Gert Erasmus | Medium">
            <a:extLst>
              <a:ext uri="{FF2B5EF4-FFF2-40B4-BE49-F238E27FC236}">
                <a16:creationId xmlns:a16="http://schemas.microsoft.com/office/drawing/2014/main" id="{9D13D4E9-AF04-002E-0B58-5684893B5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971" y="3029077"/>
            <a:ext cx="3207615" cy="24725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ols to build a Minimum Viable Product without coding">
            <a:extLst>
              <a:ext uri="{FF2B5EF4-FFF2-40B4-BE49-F238E27FC236}">
                <a16:creationId xmlns:a16="http://schemas.microsoft.com/office/drawing/2014/main" id="{92590725-8636-B036-543E-2F1ABFEB5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971" y="920877"/>
            <a:ext cx="3124200" cy="146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144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8</a:t>
            </a:fld>
            <a:endParaRPr lang="en-ZA" dirty="0"/>
          </a:p>
        </p:txBody>
      </p:sp>
      <p:pic>
        <p:nvPicPr>
          <p:cNvPr id="7" name="Picture 6">
            <a:extLst>
              <a:ext uri="{FF2B5EF4-FFF2-40B4-BE49-F238E27FC236}">
                <a16:creationId xmlns:a16="http://schemas.microsoft.com/office/drawing/2014/main" id="{C4D75C67-335F-CB57-B492-317B6BF73172}"/>
              </a:ext>
            </a:extLst>
          </p:cNvPr>
          <p:cNvPicPr>
            <a:picLocks noChangeAspect="1"/>
          </p:cNvPicPr>
          <p:nvPr/>
        </p:nvPicPr>
        <p:blipFill>
          <a:blip r:embed="rId3"/>
          <a:stretch>
            <a:fillRect/>
          </a:stretch>
        </p:blipFill>
        <p:spPr>
          <a:xfrm>
            <a:off x="381000" y="337522"/>
            <a:ext cx="11430000" cy="5972175"/>
          </a:xfrm>
          <a:prstGeom prst="rect">
            <a:avLst/>
          </a:prstGeom>
        </p:spPr>
      </p:pic>
      <p:sp>
        <p:nvSpPr>
          <p:cNvPr id="6" name="TextBox 5">
            <a:extLst>
              <a:ext uri="{FF2B5EF4-FFF2-40B4-BE49-F238E27FC236}">
                <a16:creationId xmlns:a16="http://schemas.microsoft.com/office/drawing/2014/main" id="{EE0BC818-A4A6-0348-4AAA-B6517FD2026A}"/>
              </a:ext>
            </a:extLst>
          </p:cNvPr>
          <p:cNvSpPr txBox="1"/>
          <p:nvPr/>
        </p:nvSpPr>
        <p:spPr>
          <a:xfrm>
            <a:off x="8270240" y="6431189"/>
            <a:ext cx="3383279" cy="215444"/>
          </a:xfrm>
          <a:prstGeom prst="rect">
            <a:avLst/>
          </a:prstGeom>
          <a:noFill/>
        </p:spPr>
        <p:txBody>
          <a:bodyPr wrap="square" rtlCol="0">
            <a:spAutoFit/>
          </a:bodyPr>
          <a:lstStyle/>
          <a:p>
            <a:r>
              <a:rPr lang="en-CA" sz="800" b="1" dirty="0"/>
              <a:t>Source : Drawify</a:t>
            </a:r>
          </a:p>
        </p:txBody>
      </p:sp>
    </p:spTree>
    <p:extLst>
      <p:ext uri="{BB962C8B-B14F-4D97-AF65-F5344CB8AC3E}">
        <p14:creationId xmlns:p14="http://schemas.microsoft.com/office/powerpoint/2010/main" val="1672233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29912" y="136525"/>
            <a:ext cx="10376450" cy="1100913"/>
          </a:xfrm>
        </p:spPr>
        <p:txBody>
          <a:bodyPr>
            <a:normAutofit/>
          </a:bodyPr>
          <a:lstStyle/>
          <a:p>
            <a:pPr algn="ctr"/>
            <a:r>
              <a:rPr lang="en-US" dirty="0"/>
              <a:t>Working Memory – Information Processing</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729912" y="1343111"/>
            <a:ext cx="10376451" cy="5001531"/>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9</a:t>
            </a:fld>
            <a:endParaRPr lang="en-US" dirty="0"/>
          </a:p>
        </p:txBody>
      </p:sp>
      <p:sp>
        <p:nvSpPr>
          <p:cNvPr id="7" name="Rectangle: Rounded Corners 6">
            <a:extLst>
              <a:ext uri="{FF2B5EF4-FFF2-40B4-BE49-F238E27FC236}">
                <a16:creationId xmlns:a16="http://schemas.microsoft.com/office/drawing/2014/main" id="{EFF77D3C-B764-2B4C-E371-E6686162C461}"/>
              </a:ext>
            </a:extLst>
          </p:cNvPr>
          <p:cNvSpPr/>
          <p:nvPr/>
        </p:nvSpPr>
        <p:spPr>
          <a:xfrm>
            <a:off x="4880113" y="2266122"/>
            <a:ext cx="5543285" cy="3727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8683AE46-4DC3-8F75-4D19-BCBFE0E2F5B2}"/>
              </a:ext>
            </a:extLst>
          </p:cNvPr>
          <p:cNvSpPr/>
          <p:nvPr/>
        </p:nvSpPr>
        <p:spPr>
          <a:xfrm>
            <a:off x="1421296" y="4760843"/>
            <a:ext cx="3379304" cy="1033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34368029-6282-0F8C-A79E-28555A6C867E}"/>
              </a:ext>
            </a:extLst>
          </p:cNvPr>
          <p:cNvSpPr/>
          <p:nvPr/>
        </p:nvSpPr>
        <p:spPr>
          <a:xfrm>
            <a:off x="2186609" y="2266122"/>
            <a:ext cx="1798982" cy="286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04377257"/>
      </p:ext>
    </p:extLst>
  </p:cSld>
  <p:clrMapOvr>
    <a:masterClrMapping/>
  </p:clrMapOvr>
</p:sld>
</file>

<file path=ppt/theme/theme1.xml><?xml version="1.0" encoding="utf-8"?>
<a:theme xmlns:a="http://schemas.openxmlformats.org/drawingml/2006/main" name="Office Them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F88C4BC3-D7CC-4809-9A20-83B96B306E67}"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E6AE0A-D4B0-4A5B-9359-3C20E0AE6F61}">
  <ds:schemaRefs>
    <ds:schemaRef ds:uri="http://schemas.openxmlformats.org/package/2006/metadata/core-properties"/>
    <ds:schemaRef ds:uri="http://purl.org/dc/dcmitype/"/>
    <ds:schemaRef ds:uri="http://purl.org/dc/elements/1.1/"/>
    <ds:schemaRef ds:uri="http://schemas.microsoft.com/office/2006/metadata/properties"/>
    <ds:schemaRef ds:uri="http://schemas.microsoft.com/sharepoint/v3"/>
    <ds:schemaRef ds:uri="230e9df3-be65-4c73-a93b-d1236ebd677e"/>
    <ds:schemaRef ds:uri="http://purl.org/dc/terms/"/>
    <ds:schemaRef ds:uri="http://schemas.microsoft.com/office/2006/documentManagement/types"/>
    <ds:schemaRef ds:uri="http://schemas.microsoft.com/office/infopath/2007/PartnerControls"/>
    <ds:schemaRef ds:uri="71af3243-3dd4-4a8d-8c0d-dd76da1f02a5"/>
    <ds:schemaRef ds:uri="16c05727-aa75-4e4a-9b5f-8a80a1165891"/>
    <ds:schemaRef ds:uri="http://www.w3.org/XML/1998/namespace"/>
  </ds:schemaRefs>
</ds:datastoreItem>
</file>

<file path=customXml/itemProps2.xml><?xml version="1.0" encoding="utf-8"?>
<ds:datastoreItem xmlns:ds="http://schemas.openxmlformats.org/officeDocument/2006/customXml" ds:itemID="{34F12D6A-2BE8-4847-A724-6F141C79A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C88140-B977-44ED-8877-83D5BCE7639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Light sales pitch presentation</Template>
  <TotalTime>2076</TotalTime>
  <Words>1409</Words>
  <Application>Microsoft Office PowerPoint</Application>
  <PresentationFormat>Widescreen</PresentationFormat>
  <Paragraphs>167</Paragraphs>
  <Slides>31</Slides>
  <Notes>7</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-apple-system</vt:lpstr>
      <vt:lpstr>Arial</vt:lpstr>
      <vt:lpstr>Bodoni MT</vt:lpstr>
      <vt:lpstr>Calibri</vt:lpstr>
      <vt:lpstr>Google Sans</vt:lpstr>
      <vt:lpstr>Neue Plak</vt:lpstr>
      <vt:lpstr>proxima-nova</vt:lpstr>
      <vt:lpstr>Raleway</vt:lpstr>
      <vt:lpstr>Source Sans Pro Light</vt:lpstr>
      <vt:lpstr>Times New Roman</vt:lpstr>
      <vt:lpstr>Office Theme</vt:lpstr>
      <vt:lpstr>Integrating visual communication and storytelling in Software Engineering without being a pixel-pusher</vt:lpstr>
      <vt:lpstr>Penguin Dataset</vt:lpstr>
      <vt:lpstr>Disclaimer</vt:lpstr>
      <vt:lpstr>Dunning-Kruger effect</vt:lpstr>
      <vt:lpstr>Not an expert!</vt:lpstr>
      <vt:lpstr>Definition</vt:lpstr>
      <vt:lpstr>Perfect MVP</vt:lpstr>
      <vt:lpstr>Definition</vt:lpstr>
      <vt:lpstr>Working Memory – Information Processing</vt:lpstr>
      <vt:lpstr>George Miller’s Magical Number of Immediate Memory </vt:lpstr>
      <vt:lpstr>Examples</vt:lpstr>
      <vt:lpstr>Privacy</vt:lpstr>
      <vt:lpstr>ELI5</vt:lpstr>
      <vt:lpstr>API</vt:lpstr>
      <vt:lpstr>Not this!</vt:lpstr>
      <vt:lpstr>Colors?</vt:lpstr>
      <vt:lpstr>Colors?</vt:lpstr>
      <vt:lpstr>Manual Of Me</vt:lpstr>
      <vt:lpstr>PowerPoint Presentation</vt:lpstr>
      <vt:lpstr>PowerPoint Presentation</vt:lpstr>
      <vt:lpstr>Meet the team</vt:lpstr>
      <vt:lpstr>Meet the team</vt:lpstr>
      <vt:lpstr>Ideas</vt:lpstr>
      <vt:lpstr>Containerization (Optional)</vt:lpstr>
      <vt:lpstr>What next?</vt:lpstr>
      <vt:lpstr>DEEPFAKE TECHNOLOGY: SEEING IS BELIEVING, OR IS IT?</vt:lpstr>
      <vt:lpstr>Deepfakes, Generative AI, and Synthetic data </vt:lpstr>
      <vt:lpstr>Deepfakes, generative AI, and synthetic data </vt:lpstr>
      <vt:lpstr>Deepfakes, Generative AI, and synthetic data – Word of Caution </vt:lpstr>
      <vt:lpstr>Brave Conversations</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Communication</dc:title>
  <dc:creator>Vaishnavi T V</dc:creator>
  <cp:lastModifiedBy>Vaishnavi T V</cp:lastModifiedBy>
  <cp:revision>50</cp:revision>
  <dcterms:created xsi:type="dcterms:W3CDTF">2023-03-08T18:10:40Z</dcterms:created>
  <dcterms:modified xsi:type="dcterms:W3CDTF">2023-04-14T16:55:15Z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